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92" r:id="rId5"/>
    <p:sldId id="296" r:id="rId6"/>
    <p:sldId id="276" r:id="rId7"/>
    <p:sldId id="298" r:id="rId8"/>
    <p:sldId id="299" r:id="rId9"/>
    <p:sldId id="300" r:id="rId10"/>
    <p:sldId id="301" r:id="rId11"/>
    <p:sldId id="302" r:id="rId12"/>
    <p:sldId id="294" r:id="rId13"/>
    <p:sldId id="305" r:id="rId14"/>
    <p:sldId id="303" r:id="rId15"/>
    <p:sldId id="304" r:id="rId16"/>
    <p:sldId id="307" r:id="rId17"/>
    <p:sldId id="306" r:id="rId18"/>
    <p:sldId id="297" r:id="rId19"/>
    <p:sldId id="308" r:id="rId20"/>
    <p:sldId id="309" r:id="rId21"/>
    <p:sldId id="310" r:id="rId22"/>
    <p:sldId id="311" r:id="rId23"/>
    <p:sldId id="312" r:id="rId24"/>
    <p:sldId id="313" r:id="rId25"/>
    <p:sldId id="293" r:id="rId26"/>
    <p:sldId id="314" r:id="rId27"/>
    <p:sldId id="315" r:id="rId28"/>
    <p:sldId id="316" r:id="rId29"/>
    <p:sldId id="28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98432A"/>
    <a:srgbClr val="446992"/>
    <a:srgbClr val="AEC2D8"/>
    <a:srgbClr val="D84400"/>
    <a:srgbClr val="44678D"/>
    <a:srgbClr val="263E5A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5DC8B-DCC9-4CD5-82CE-53BE4429BDD0}" v="248" dt="2023-11-10T01:18:09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4" d="100"/>
          <a:sy n="74" d="100"/>
        </p:scale>
        <p:origin x="376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485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602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2795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saimank1@umbc.edu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6" y="1009292"/>
            <a:ext cx="6495266" cy="2677314"/>
          </a:xfrm>
        </p:spPr>
        <p:txBody>
          <a:bodyPr/>
          <a:lstStyle/>
          <a:p>
            <a:pPr algn="ctr"/>
            <a:r>
              <a:rPr lang="en-US" dirty="0"/>
              <a:t>LOS ANGELES CITY - CRIME ANALYSIS AND STATUS PREDICTION</a:t>
            </a:r>
            <a:br>
              <a:rPr lang="en-US" dirty="0"/>
            </a:br>
            <a:r>
              <a:rPr lang="en-US" sz="2400" dirty="0"/>
              <a:t>Using Machine learning models</a:t>
            </a:r>
            <a:br>
              <a:rPr lang="en-US" sz="24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4513" y="3916393"/>
            <a:ext cx="3485072" cy="1518250"/>
          </a:xfrm>
        </p:spPr>
        <p:txBody>
          <a:bodyPr/>
          <a:lstStyle/>
          <a:p>
            <a:pPr algn="ctr"/>
            <a:r>
              <a:rPr lang="en-US" dirty="0"/>
              <a:t>Sai Manasa Korumilli</a:t>
            </a:r>
          </a:p>
          <a:p>
            <a:pPr algn="ctr"/>
            <a:r>
              <a:rPr lang="en-US" dirty="0"/>
              <a:t>DATA 606 Capstone Project</a:t>
            </a:r>
          </a:p>
          <a:p>
            <a:pPr algn="ctr"/>
            <a:r>
              <a:rPr lang="en-US" dirty="0"/>
              <a:t>Dr. </a:t>
            </a:r>
            <a:r>
              <a:rPr lang="en-US" dirty="0" err="1"/>
              <a:t>Chaojie</a:t>
            </a:r>
            <a:r>
              <a:rPr lang="en-US" dirty="0"/>
              <a:t> Wang</a:t>
            </a:r>
          </a:p>
          <a:p>
            <a:pPr algn="ctr"/>
            <a:r>
              <a:rPr lang="en-US" dirty="0"/>
              <a:t>9 NOV 2023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18560" r="18560"/>
          <a:stretch/>
        </p:blipFill>
        <p:spPr>
          <a:xfrm>
            <a:off x="6832121" y="345056"/>
            <a:ext cx="5046453" cy="5926347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096000" y="4200115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07957" y="345056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1C9C-0C81-B387-D790-F001682E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NUMBER OF CRIMES AS PER AREA NAME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FFAB958-1B63-9835-C133-BBEE0AD348D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1A4C0-09D6-AA1C-76DE-65AAA0EB954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509623" y="6217920"/>
            <a:ext cx="8867953" cy="365125"/>
          </a:xfrm>
        </p:spPr>
        <p:txBody>
          <a:bodyPr/>
          <a:lstStyle/>
          <a:p>
            <a:r>
              <a:rPr lang="en-US" sz="2400" noProof="0" dirty="0"/>
              <a:t>77th street and Southwest are the hotspot areas for the crimes</a:t>
            </a:r>
          </a:p>
        </p:txBody>
      </p:sp>
      <p:pic>
        <p:nvPicPr>
          <p:cNvPr id="6" name="Picture 5" descr="A graph of orange bars">
            <a:extLst>
              <a:ext uri="{FF2B5EF4-FFF2-40B4-BE49-F238E27FC236}">
                <a16:creationId xmlns:a16="http://schemas.microsoft.com/office/drawing/2014/main" id="{E57DCC7C-3D76-9E3E-DC06-236519EE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50" y="1654615"/>
            <a:ext cx="9751123" cy="415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476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5298-C159-F9EE-1891-905ED81D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CRIMES PER YEAR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1889BCC-BF4D-AEB3-7ECD-ABC5B9438E9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8170091" cy="4155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EA38A-8D2B-B6EE-C792-E92E1895E08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9299275" y="3071005"/>
            <a:ext cx="2165231" cy="2122098"/>
          </a:xfrm>
        </p:spPr>
        <p:txBody>
          <a:bodyPr/>
          <a:lstStyle/>
          <a:p>
            <a:r>
              <a:rPr lang="en-US" sz="2000" noProof="0" dirty="0"/>
              <a:t>From year 2015, we can observe </a:t>
            </a:r>
            <a:r>
              <a:rPr lang="en-US" sz="2000" dirty="0"/>
              <a:t>the</a:t>
            </a:r>
            <a:r>
              <a:rPr lang="en-US" sz="2000" noProof="0" dirty="0"/>
              <a:t> increase in crimes and the trend is continued</a:t>
            </a:r>
          </a:p>
        </p:txBody>
      </p:sp>
      <p:pic>
        <p:nvPicPr>
          <p:cNvPr id="6" name="Picture 5" descr="A graph of a number of cities per year">
            <a:extLst>
              <a:ext uri="{FF2B5EF4-FFF2-40B4-BE49-F238E27FC236}">
                <a16:creationId xmlns:a16="http://schemas.microsoft.com/office/drawing/2014/main" id="{84329CBF-A8E8-9115-1786-5EE99856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591378"/>
            <a:ext cx="8642435" cy="46218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6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1815-608C-6D98-3139-61CBEF68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PRIME CRIME CATEGORIES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2FE0812-2084-8776-4891-73212B168A3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7716902" cy="43178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750A1-FFA8-F23C-ED7D-16B66E9154A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9540815" y="1614198"/>
            <a:ext cx="2320505" cy="2535108"/>
          </a:xfrm>
        </p:spPr>
        <p:txBody>
          <a:bodyPr/>
          <a:lstStyle/>
          <a:p>
            <a:r>
              <a:rPr lang="en-US" sz="1800" noProof="0" dirty="0"/>
              <a:t>Battery – Simple Assault, Vehicle Stolen are the prime crime category with about 175k crimes in a decade</a:t>
            </a:r>
          </a:p>
        </p:txBody>
      </p:sp>
      <p:pic>
        <p:nvPicPr>
          <p:cNvPr id="6" name="Picture 5" descr="A graph with blue and white bars">
            <a:extLst>
              <a:ext uri="{FF2B5EF4-FFF2-40B4-BE49-F238E27FC236}">
                <a16:creationId xmlns:a16="http://schemas.microsoft.com/office/drawing/2014/main" id="{AF2A74ED-8648-3205-72B4-F452F246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0" y="1552755"/>
            <a:ext cx="8553664" cy="4583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517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0403-64BD-B842-E5D7-A101BC6E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CRIMES AS PER PREMISES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C91FDA1-9E2A-B8BD-2E60-A6E9E62E169B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17AC-1221-75FA-9A14-49E72450348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B6AC4CE-576A-3A57-2028-F5A8D6CF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513841"/>
            <a:ext cx="9640593" cy="44235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5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2246-1307-1E35-EDC3-5D18B055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CRIMES AS PER MONTH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10F2315-E432-F84E-4CA6-CC8B254A6F4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0F6F2-375E-0CE3-26C1-A7D4ADA4DC0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graph of a number of bars&#10;&#10;Description automatically generated">
            <a:extLst>
              <a:ext uri="{FF2B5EF4-FFF2-40B4-BE49-F238E27FC236}">
                <a16:creationId xmlns:a16="http://schemas.microsoft.com/office/drawing/2014/main" id="{75943835-A64D-85EC-8651-7AF51A7D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622510"/>
            <a:ext cx="10283616" cy="4296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61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 dirty="0"/>
              <a:t>6. CRIME PERCENT BY GENDER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16185-55D3-A290-727A-4996BB9F0A9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4D81D96-52A3-9160-CC07-1019BBF59C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e chart with numbers and a few different colored circles&#10;&#10;Description automatically generated">
            <a:extLst>
              <a:ext uri="{FF2B5EF4-FFF2-40B4-BE49-F238E27FC236}">
                <a16:creationId xmlns:a16="http://schemas.microsoft.com/office/drawing/2014/main" id="{94D59516-A3A6-41B3-97C2-6275960A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14" y="1629213"/>
            <a:ext cx="8355290" cy="4155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044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B37A-C175-5325-C4ED-DA4275DA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712911"/>
            <a:ext cx="10889796" cy="1418998"/>
          </a:xfrm>
        </p:spPr>
        <p:txBody>
          <a:bodyPr/>
          <a:lstStyle/>
          <a:p>
            <a:r>
              <a:rPr lang="en-US" dirty="0"/>
              <a:t>7. DISTRIBUTION OF VICTIM AGE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AAF9FB4-C64A-4B4A-E844-FD2AC554FEDB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8" y="1614198"/>
            <a:ext cx="10889796" cy="43178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2875-4349-3327-AFE9-FD6444849D7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D80DB6F-6A73-271D-916A-57DB5E09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6" y="1614198"/>
            <a:ext cx="9424168" cy="48882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35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2B5-A477-903A-A8DD-CE16833D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CRIMES AS PER TIME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9DA9BA-087F-CFAB-F2FA-C02A8D60CA9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587771"/>
            <a:ext cx="10889796" cy="43178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FE7D7-B777-D633-3311-FEC4D6E5D77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1" y="6217920"/>
            <a:ext cx="9340855" cy="365125"/>
          </a:xfrm>
        </p:spPr>
        <p:txBody>
          <a:bodyPr/>
          <a:lstStyle/>
          <a:p>
            <a:r>
              <a:rPr lang="en-US" sz="2000" noProof="0" dirty="0"/>
              <a:t>Afternoon and Nights are the most crime happening times in a day</a:t>
            </a:r>
          </a:p>
        </p:txBody>
      </p:sp>
      <p:pic>
        <p:nvPicPr>
          <p:cNvPr id="8" name="Picture 7" descr="A graph of a number of bars">
            <a:extLst>
              <a:ext uri="{FF2B5EF4-FFF2-40B4-BE49-F238E27FC236}">
                <a16:creationId xmlns:a16="http://schemas.microsoft.com/office/drawing/2014/main" id="{D93FA63A-35DD-9C39-39B1-5EF08AF2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8" y="1654716"/>
            <a:ext cx="9038126" cy="4250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893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B67C-3766-8FE3-3C1B-DE06F86F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STATUS OF THE CRIMES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4AD4F40-C880-86AC-E640-4B93A6A5D505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720495" y="1614198"/>
            <a:ext cx="10751010" cy="4061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41F88-DEB7-8DAA-DE44-E794A7652A0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001328" y="6136462"/>
            <a:ext cx="7401464" cy="446583"/>
          </a:xfrm>
        </p:spPr>
        <p:txBody>
          <a:bodyPr/>
          <a:lstStyle/>
          <a:p>
            <a:r>
              <a:rPr lang="en-US" sz="2400" noProof="0" dirty="0"/>
              <a:t>1.6 Million cases are still pending, compared to adult and juvenile getting arrested</a:t>
            </a:r>
          </a:p>
        </p:txBody>
      </p:sp>
      <p:pic>
        <p:nvPicPr>
          <p:cNvPr id="6" name="Picture 5" descr="A graph with a bar and a number of bars">
            <a:extLst>
              <a:ext uri="{FF2B5EF4-FFF2-40B4-BE49-F238E27FC236}">
                <a16:creationId xmlns:a16="http://schemas.microsoft.com/office/drawing/2014/main" id="{F2576AFD-9A0D-C07C-E1CB-7B3327FC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9" y="1610603"/>
            <a:ext cx="9359660" cy="4214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339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BDBA-DA5D-D522-E5A0-7E41F8EE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WEAPONS USED IN THE CRIME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455D046-798E-AFFA-F22C-6A5F360259E0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A3CD0-CACD-683B-0CC0-9D0569F935C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122098" y="6136462"/>
            <a:ext cx="6745857" cy="365125"/>
          </a:xfrm>
        </p:spPr>
        <p:txBody>
          <a:bodyPr/>
          <a:lstStyle/>
          <a:p>
            <a:r>
              <a:rPr lang="en-US" sz="2400" noProof="0" dirty="0"/>
              <a:t>434k crimes are committed with strong-arm compared to 59k crimes of verbal threat</a:t>
            </a:r>
          </a:p>
        </p:txBody>
      </p:sp>
      <p:pic>
        <p:nvPicPr>
          <p:cNvPr id="6" name="Picture 5" descr="A graph with different colored bars">
            <a:extLst>
              <a:ext uri="{FF2B5EF4-FFF2-40B4-BE49-F238E27FC236}">
                <a16:creationId xmlns:a16="http://schemas.microsoft.com/office/drawing/2014/main" id="{45E9D376-FFA1-8560-9B92-56A6128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614198"/>
            <a:ext cx="9623340" cy="42503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749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55" name="Picture Placeholder 7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/>
          <a:srcRect l="5987" r="5987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50639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811178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pic>
        <p:nvPicPr>
          <p:cNvPr id="34" name="Picture Placeholder 9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/>
          <a:srcRect l="27994" r="27994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8314" y="4416565"/>
            <a:ext cx="1877575" cy="506399"/>
          </a:xfrm>
        </p:spPr>
        <p:txBody>
          <a:bodyPr/>
          <a:lstStyle/>
          <a:p>
            <a:r>
              <a:rPr lang="en-US" dirty="0"/>
              <a:t>Data Source and Data Preprocessing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1"/>
            <a:ext cx="1691687" cy="811178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pic>
        <p:nvPicPr>
          <p:cNvPr id="33" name="Picture Placeholder  11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/>
          <a:srcRect l="20658" r="20658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1"/>
            <a:ext cx="1691687" cy="8111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2" name="Picture Placeholder 13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/>
          <a:srcRect l="20661" r="20661"/>
          <a:stretch/>
        </p:blipFill>
        <p:spPr>
          <a:xfrm>
            <a:off x="7516025" y="2073438"/>
            <a:ext cx="1621032" cy="184155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59482" y="4416565"/>
            <a:ext cx="1877575" cy="506399"/>
          </a:xfrm>
        </p:spPr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8111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" name="Picture Placeholder 89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7"/>
          <a:srcRect l="6015" r="6015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/>
          <a:lstStyle/>
          <a:p>
            <a:r>
              <a:rPr lang="en-US" altLang="zh-CN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5923" y="5007731"/>
            <a:ext cx="1691687" cy="811178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C4058BD-8FE5-6A94-927D-47A49DA1E8B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546914" y="6310312"/>
            <a:ext cx="4114800" cy="365125"/>
          </a:xfrm>
        </p:spPr>
        <p:txBody>
          <a:bodyPr/>
          <a:lstStyle/>
          <a:p>
            <a:r>
              <a:rPr lang="en-US" dirty="0"/>
              <a:t>LOS ANGELES CITY - CRIME ANALYSIS AND STATUS PREDICTION</a:t>
            </a:r>
            <a:br>
              <a:rPr lang="en-US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A543-C6B5-EA05-ED42-A130023C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CRIMES AS PER LATITUDE AND LONGITUDE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5C9D53C-EB72-506F-F3DF-1D486A46134A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2E0B1-6E73-333C-A2F3-FBC1A55CCBF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D77E7-C4A9-F061-EBA8-A694EE56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709" y="1614198"/>
            <a:ext cx="5218119" cy="4968846"/>
          </a:xfrm>
          <a:prstGeom prst="rect">
            <a:avLst/>
          </a:prstGeom>
        </p:spPr>
      </p:pic>
      <p:pic>
        <p:nvPicPr>
          <p:cNvPr id="8" name="Picture 7" descr="A map with many points on it">
            <a:extLst>
              <a:ext uri="{FF2B5EF4-FFF2-40B4-BE49-F238E27FC236}">
                <a16:creationId xmlns:a16="http://schemas.microsoft.com/office/drawing/2014/main" id="{C3E4D4AE-6C5A-5570-3980-B59437BA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29" y="1614197"/>
            <a:ext cx="5433876" cy="49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DFBC-8516-891C-7AE7-6E0253C2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67" y="2475780"/>
            <a:ext cx="10435061" cy="15872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D6E0EB"/>
                </a:highlight>
              </a:rPr>
              <a:t>MACHINE LEARNING MODELS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64238CC-072A-E458-81CC-7F2CE0E1631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85004" y="1657016"/>
            <a:ext cx="10889796" cy="4155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6913F-A8F0-6BD7-21A0-D9214F1D4F3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C934A-C233-A88E-21D4-620FA0D1C17C}"/>
              </a:ext>
            </a:extLst>
          </p:cNvPr>
          <p:cNvSpPr txBox="1"/>
          <p:nvPr/>
        </p:nvSpPr>
        <p:spPr>
          <a:xfrm>
            <a:off x="785004" y="2553419"/>
            <a:ext cx="10575985" cy="17511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73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162" y="1690878"/>
            <a:ext cx="7112971" cy="1325563"/>
          </a:xfrm>
        </p:spPr>
        <p:txBody>
          <a:bodyPr/>
          <a:lstStyle/>
          <a:p>
            <a:r>
              <a:rPr lang="en-US" dirty="0"/>
              <a:t>TARGET VARIABLE AND PREDICTORS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>
          <a:xfrm>
            <a:off x="1216325" y="2296125"/>
            <a:ext cx="2458205" cy="2144668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9283" y="3429000"/>
            <a:ext cx="3054967" cy="784562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TARGET VARIABLE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STATUS DESC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79003" y="3554083"/>
            <a:ext cx="3187471" cy="659479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VICT SEX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VICT 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VICT DESCENT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AREA 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WEAPON DESC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WEAPON USED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DED5-F6B0-4836-5BCE-43B57F6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5B202-F1E3-6583-8E79-379C5FCD3BE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073D208D-D908-8685-C2D4-7B3FE8B70B9B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673095014"/>
              </p:ext>
            </p:extLst>
          </p:nvPr>
        </p:nvGraphicFramePr>
        <p:xfrm>
          <a:off x="720495" y="2018581"/>
          <a:ext cx="10750775" cy="3786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55">
                  <a:extLst>
                    <a:ext uri="{9D8B030D-6E8A-4147-A177-3AD203B41FA5}">
                      <a16:colId xmlns:a16="http://schemas.microsoft.com/office/drawing/2014/main" val="1233257717"/>
                    </a:ext>
                  </a:extLst>
                </a:gridCol>
                <a:gridCol w="2150155">
                  <a:extLst>
                    <a:ext uri="{9D8B030D-6E8A-4147-A177-3AD203B41FA5}">
                      <a16:colId xmlns:a16="http://schemas.microsoft.com/office/drawing/2014/main" val="660864162"/>
                    </a:ext>
                  </a:extLst>
                </a:gridCol>
                <a:gridCol w="2150155">
                  <a:extLst>
                    <a:ext uri="{9D8B030D-6E8A-4147-A177-3AD203B41FA5}">
                      <a16:colId xmlns:a16="http://schemas.microsoft.com/office/drawing/2014/main" val="1569038300"/>
                    </a:ext>
                  </a:extLst>
                </a:gridCol>
                <a:gridCol w="2150155">
                  <a:extLst>
                    <a:ext uri="{9D8B030D-6E8A-4147-A177-3AD203B41FA5}">
                      <a16:colId xmlns:a16="http://schemas.microsoft.com/office/drawing/2014/main" val="2232570136"/>
                    </a:ext>
                  </a:extLst>
                </a:gridCol>
                <a:gridCol w="2150155">
                  <a:extLst>
                    <a:ext uri="{9D8B030D-6E8A-4147-A177-3AD203B41FA5}">
                      <a16:colId xmlns:a16="http://schemas.microsoft.com/office/drawing/2014/main" val="1960866948"/>
                    </a:ext>
                  </a:extLst>
                </a:gridCol>
              </a:tblGrid>
              <a:tr h="883633">
                <a:tc>
                  <a:txBody>
                    <a:bodyPr/>
                    <a:lstStyle/>
                    <a:p>
                      <a:r>
                        <a:rPr lang="en-US" dirty="0"/>
                        <a:t>Machine Learning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638637"/>
                  </a:ext>
                </a:extLst>
              </a:tr>
              <a:tr h="50493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10778"/>
                  </a:ext>
                </a:extLst>
              </a:tr>
              <a:tr h="504933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10070"/>
                  </a:ext>
                </a:extLst>
              </a:tr>
              <a:tr h="504933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99928"/>
                  </a:ext>
                </a:extLst>
              </a:tr>
              <a:tr h="883633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24172"/>
                  </a:ext>
                </a:extLst>
              </a:tr>
              <a:tr h="504933">
                <a:tc>
                  <a:txBody>
                    <a:bodyPr/>
                    <a:lstStyle/>
                    <a:p>
                      <a:r>
                        <a:rPr lang="en-US" dirty="0"/>
                        <a:t>Cat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789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89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AEA1-7D73-821C-C530-56B128EF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COMPARISION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6E40C2F-D27D-D5AB-ADE5-88981E0366C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E10B2-3BE6-DA83-EE7D-F0BD6CA015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graph showing a number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6BA8D0A-1292-760C-18BE-98031678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08" y="1637884"/>
            <a:ext cx="8054051" cy="44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7151-E898-1256-1C46-9F899371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BA20E98-51BC-56C3-13E6-96F891228117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10" y="1614198"/>
            <a:ext cx="8450147" cy="4317856"/>
          </a:xfrm>
        </p:spPr>
        <p:txBody>
          <a:bodyPr/>
          <a:lstStyle/>
          <a:p>
            <a:r>
              <a:rPr lang="en-US" b="1" i="1" dirty="0"/>
              <a:t>Month-wise crimes </a:t>
            </a:r>
            <a:r>
              <a:rPr lang="en-US" dirty="0"/>
              <a:t>- No major difference in the crimes</a:t>
            </a:r>
          </a:p>
          <a:p>
            <a:r>
              <a:rPr lang="en-US" b="1" i="1" dirty="0"/>
              <a:t>Crimes as per Area </a:t>
            </a:r>
            <a:r>
              <a:rPr lang="en-US" dirty="0"/>
              <a:t>– 77</a:t>
            </a:r>
            <a:r>
              <a:rPr lang="en-US" baseline="30000" dirty="0"/>
              <a:t>th</a:t>
            </a:r>
            <a:r>
              <a:rPr lang="en-US" dirty="0"/>
              <a:t> Street is prone to the crimes, deployment of more cops is required</a:t>
            </a:r>
          </a:p>
          <a:p>
            <a:r>
              <a:rPr lang="en-US" dirty="0"/>
              <a:t>Vehicle stolen, Burglary, battery assault are the major crimes, safety measures to be implemented</a:t>
            </a:r>
          </a:p>
          <a:p>
            <a:r>
              <a:rPr lang="en-US" dirty="0"/>
              <a:t>Streets and Parking lots are not safe, can impose few restrictions on parking</a:t>
            </a:r>
          </a:p>
          <a:p>
            <a:r>
              <a:rPr lang="en-US" dirty="0"/>
              <a:t>Most happening crimes are at night, should be cautious and call emergency incase of any suspicious activity</a:t>
            </a:r>
          </a:p>
          <a:p>
            <a:r>
              <a:rPr lang="en-US" dirty="0"/>
              <a:t>Male and youth are more prone to the crimes as per the analysis</a:t>
            </a:r>
          </a:p>
          <a:p>
            <a:r>
              <a:rPr lang="en-US" dirty="0"/>
              <a:t>In most cases, weapons used are bodily force, verbal threat and hand gun</a:t>
            </a:r>
          </a:p>
          <a:p>
            <a:r>
              <a:rPr lang="en-US" dirty="0"/>
              <a:t>In comparison to arrest or closing of the case, investigation is still continued.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6D4A7-0FF0-9663-2A06-526F3B7A9D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2AD27259-0A94-A471-4903-C1E3739B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054" y="925946"/>
            <a:ext cx="3487946" cy="35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SAI MANASA KORUMILLI</a:t>
            </a:r>
            <a:br>
              <a:rPr lang="en-US" dirty="0"/>
            </a:br>
            <a:r>
              <a:rPr lang="en-US" dirty="0">
                <a:hlinkClick r:id="rId6"/>
              </a:rPr>
              <a:t>saimank1@umbc.edu</a:t>
            </a:r>
            <a:br>
              <a:rPr lang="en-US" dirty="0"/>
            </a:br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897148"/>
            <a:ext cx="4242643" cy="1069675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8793" y="2053087"/>
            <a:ext cx="5367944" cy="4304581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</a:rPr>
              <a:t>Los Angeles city in Southern California is a vibrant and diverse cultural hub, known for its rich tapestry of ethnicities, languages, and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  <a:latin typeface="Söhne"/>
              </a:rPr>
              <a:t>LA</a:t>
            </a: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</a:rPr>
              <a:t> contributes a dynamic and a cultural landscape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</a:rPr>
              <a:t>The city experiences a range of criminal activities, with particularly related to property crimes and gang-related incidents. 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LOS ANGELES CITY - CRIME ANALYSIS AND STATUS PREDICTION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997" r="2997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897148"/>
            <a:ext cx="4242643" cy="10696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8793" y="2053087"/>
            <a:ext cx="5367944" cy="4304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  <a:cs typeface="Shonar Bangla" panose="020B0502040204020203" pitchFamily="18" charset="0"/>
              </a:rPr>
              <a:t>Over the years, crime rates have fluctuated, highlighting the complexity of urban safety.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  <a:cs typeface="Shonar Bangla" panose="020B0502040204020203" pitchFamily="18" charset="0"/>
              </a:rPr>
              <a:t>This project captures a decade-long snapshot (2010-2019) of criminal incidents, providing valuable insights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  <a:latin typeface="Söhne"/>
                <a:cs typeface="Shonar Bangla" panose="020B0502040204020203" pitchFamily="18" charset="0"/>
              </a:rPr>
              <a:t>T</a:t>
            </a:r>
            <a:r>
              <a:rPr lang="en-US" sz="2200" b="0" i="0" dirty="0">
                <a:solidFill>
                  <a:schemeClr val="bg2"/>
                </a:solidFill>
                <a:effectLst/>
                <a:latin typeface="Söhne"/>
                <a:cs typeface="Shonar Bangla" panose="020B0502040204020203" pitchFamily="18" charset="0"/>
              </a:rPr>
              <a:t>o understand patterns and formulate effective strategies for crime prevention and response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  <a:cs typeface="Shonar Bangla" panose="020B0502040204020203" pitchFamily="18" charset="0"/>
              </a:rPr>
              <a:t>.</a:t>
            </a:r>
            <a:endParaRPr lang="en-US" sz="2000" dirty="0">
              <a:solidFill>
                <a:schemeClr val="bg2"/>
              </a:solidFill>
              <a:latin typeface="Söhne"/>
              <a:cs typeface="Shonar Bangla" panose="020B0502040204020203" pitchFamily="18" charset="0"/>
            </a:endParaRPr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LOS ANGELES CITY - CRIME ANALYSIS AND STATUS PREDICTION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64" r="18664"/>
          <a:stretch/>
        </p:blipFill>
        <p:spPr>
          <a:xfrm>
            <a:off x="5852576" y="0"/>
            <a:ext cx="6339424" cy="6858000"/>
          </a:xfrm>
          <a:effectLst>
            <a:reflection endPos="0" dist="50800" dir="5400000" sy="-100000" algn="bl" rotWithShape="0"/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25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91" y="724620"/>
            <a:ext cx="3743865" cy="957531"/>
          </a:xfrm>
        </p:spPr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0550" y="2035834"/>
            <a:ext cx="5926347" cy="39508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-apple-system"/>
              </a:rPr>
              <a:t>The dataset contains crime records of Los Angeles city from 2010 – 2019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bg2"/>
                </a:solidFill>
                <a:effectLst/>
                <a:latin typeface="-apple-system"/>
              </a:rPr>
              <a:t>Source</a:t>
            </a:r>
            <a:r>
              <a:rPr lang="en-US" sz="2200" b="0" i="0" dirty="0">
                <a:solidFill>
                  <a:schemeClr val="bg2"/>
                </a:solidFill>
                <a:effectLst/>
                <a:latin typeface="-apple-system"/>
              </a:rPr>
              <a:t>: Data is provided by the Los Angeles Police Department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bg2"/>
                </a:solidFill>
                <a:effectLst/>
                <a:latin typeface="-apple-system"/>
              </a:rPr>
              <a:t>Data Size</a:t>
            </a:r>
            <a:r>
              <a:rPr lang="en-US" sz="2200" b="0" i="0" dirty="0">
                <a:solidFill>
                  <a:schemeClr val="bg2"/>
                </a:solidFill>
                <a:effectLst/>
                <a:latin typeface="-apple-system"/>
              </a:rPr>
              <a:t>: 515 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bg2"/>
                </a:solidFill>
                <a:effectLst/>
                <a:latin typeface="-apple-system"/>
              </a:rPr>
              <a:t>Data Shape</a:t>
            </a:r>
            <a:r>
              <a:rPr lang="en-US" sz="2200" b="0" i="0" dirty="0">
                <a:solidFill>
                  <a:schemeClr val="bg2"/>
                </a:solidFill>
                <a:effectLst/>
                <a:latin typeface="-apple-system"/>
              </a:rPr>
              <a:t>: Number of rows: 2135598, Number of columns: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2"/>
                </a:solidFill>
                <a:effectLst/>
                <a:latin typeface="-apple-system"/>
              </a:rPr>
              <a:t>Each row represents a crime record</a:t>
            </a:r>
          </a:p>
          <a:p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LOS ANGELES CITY - CRIME ANALYSIS AND STATUS PREDICTION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01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BE8-1480-D6C0-A5E3-73EFB748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774" y="507076"/>
            <a:ext cx="4373592" cy="675781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65156D3-DBDE-338E-F633-647E253A067B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32EE6-AB49-2FBB-3153-347B2F07140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A91855-9326-14EF-A873-EF69DD734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84177"/>
              </p:ext>
            </p:extLst>
          </p:nvPr>
        </p:nvGraphicFramePr>
        <p:xfrm>
          <a:off x="543464" y="1207690"/>
          <a:ext cx="10934161" cy="5486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420459">
                  <a:extLst>
                    <a:ext uri="{9D8B030D-6E8A-4147-A177-3AD203B41FA5}">
                      <a16:colId xmlns:a16="http://schemas.microsoft.com/office/drawing/2014/main" val="3075570976"/>
                    </a:ext>
                  </a:extLst>
                </a:gridCol>
                <a:gridCol w="7513702">
                  <a:extLst>
                    <a:ext uri="{9D8B030D-6E8A-4147-A177-3AD203B41FA5}">
                      <a16:colId xmlns:a16="http://schemas.microsoft.com/office/drawing/2014/main" val="344207385"/>
                    </a:ext>
                  </a:extLst>
                </a:gridCol>
              </a:tblGrid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DR_NO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Division of Records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68046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Date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Rptd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Reported Date of Crime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586120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DATE OCC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Crime Occurred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129358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TIME OCC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Occurrence of Crime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5316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 Area Code 1-21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580517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AREA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 Area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48945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Rpt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Dist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 A four-digit code that represents a sub-area within a Geographic Area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21691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Premis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The type of structure, vehicle, or location where the crime took place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84480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Indicates the crime committed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689992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Cd 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Defines the Crime Code provided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635975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Mocodes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Activities associated with the suspect in the commission of the crime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97955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Vict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Victim 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96532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Vict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 of the Victim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900796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Vict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Descent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Descent of Victim ; Ex: </a:t>
                      </a: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A - Other Asian B - Black C – Chinese </a:t>
                      </a:r>
                      <a:r>
                        <a:rPr lang="en-U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46559"/>
                  </a:ext>
                </a:extLst>
              </a:tr>
              <a:tr h="334015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Premis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Defines the Premise Code provided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6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8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61E9-D305-0E7A-72D4-8B27630B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40528B6-ED13-8316-8EC4-C39C8275D99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CCA07-C3DE-C172-98BB-91A3B075E11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587829" y="6418053"/>
            <a:ext cx="4028856" cy="241539"/>
          </a:xfrm>
        </p:spPr>
        <p:txBody>
          <a:bodyPr/>
          <a:lstStyle/>
          <a:p>
            <a:r>
              <a:rPr lang="en-US" dirty="0"/>
              <a:t>LOS ANGELES CITY - CRIME ANALYSIS AND STATUS PREDICTION</a:t>
            </a:r>
            <a:endParaRPr lang="en-US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1D35C0-1273-B3CA-B245-A2001A416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06479"/>
              </p:ext>
            </p:extLst>
          </p:nvPr>
        </p:nvGraphicFramePr>
        <p:xfrm>
          <a:off x="587829" y="1079733"/>
          <a:ext cx="11256239" cy="5206675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462937">
                  <a:extLst>
                    <a:ext uri="{9D8B030D-6E8A-4147-A177-3AD203B41FA5}">
                      <a16:colId xmlns:a16="http://schemas.microsoft.com/office/drawing/2014/main" val="3934041784"/>
                    </a:ext>
                  </a:extLst>
                </a:gridCol>
                <a:gridCol w="8793302">
                  <a:extLst>
                    <a:ext uri="{9D8B030D-6E8A-4147-A177-3AD203B41FA5}">
                      <a16:colId xmlns:a16="http://schemas.microsoft.com/office/drawing/2014/main" val="2339372159"/>
                    </a:ext>
                  </a:extLst>
                </a:gridCol>
              </a:tblGrid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Weapon Used 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The type of weapon used in the crime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47705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Weapon Desc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Defines the Weapon Used Code provided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292881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Status</a:t>
                      </a:r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Status of the case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31664"/>
                  </a:ext>
                </a:extLst>
              </a:tr>
              <a:tr h="44782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Status</a:t>
                      </a:r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 Desc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Defines the Status Code provided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747045"/>
                  </a:ext>
                </a:extLst>
              </a:tr>
              <a:tr h="663838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bg2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 Cd 1</a:t>
                      </a:r>
                      <a:endParaRPr lang="en-US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Indicates the crime committed. Crime Code 1 is the primary and most serious one. 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36014"/>
                  </a:ext>
                </a:extLst>
              </a:tr>
              <a:tr h="396490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bg2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 Cd 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less serious than Crime Code 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100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bg2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 Cd 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less serious than Crime Code 1,2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53371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bg2"/>
                          </a:solidFill>
                          <a:effectLst/>
                        </a:rPr>
                        <a:t>Crm</a:t>
                      </a:r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 Cd 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less serious than Crime Code 1,2,3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11206"/>
                  </a:ext>
                </a:extLst>
              </a:tr>
              <a:tr h="663838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LOCATION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The street address of the crime incident rounded to the nearest hundred block to maintain anonymity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67193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Cross Street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bg2"/>
                          </a:solidFill>
                          <a:effectLst/>
                        </a:rPr>
                        <a:t>Cross Street of rounded Address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16930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LAT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Latitude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48710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</a:rPr>
                        <a:t>LON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78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5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249A-1A63-EB77-E0CC-0F49C2E8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0627245-FA74-8050-5642-8FF0ED57B58F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5105975" cy="4317856"/>
          </a:xfrm>
        </p:spPr>
        <p:txBody>
          <a:bodyPr/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-apple-system"/>
              </a:rPr>
              <a:t>Removing the Duplicates - </a:t>
            </a:r>
            <a:r>
              <a:rPr lang="en-US" dirty="0">
                <a:solidFill>
                  <a:schemeClr val="bg2"/>
                </a:solidFill>
                <a:latin typeface="-apple-system"/>
              </a:rPr>
              <a:t>N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o duplicates present in the data</a:t>
            </a:r>
          </a:p>
          <a:p>
            <a:pPr marL="0" indent="0">
              <a:buNone/>
            </a:pP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-apple-system"/>
              </a:rPr>
              <a:t>Removing the Similar Columns - 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Columns such as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Mocodes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',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Crm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Cd 1',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Crm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Cd 2',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Crm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Cd 3',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Crm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Cd 4', ' Part 1-2' represents similar information of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Crm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cd'. '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Rpt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Dist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No' and 'Cross street' are not of much necessary information</a:t>
            </a:r>
          </a:p>
          <a:p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-apple-system"/>
              </a:rPr>
              <a:t>Replacing the null values - 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instead of dropping the rows of the null values which is crucial for ML, replaced them with 'Unknown' values.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B10E4-6F9B-EB04-C071-DFA4D9CB0F3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581708" y="6254151"/>
            <a:ext cx="4017723" cy="328894"/>
          </a:xfrm>
        </p:spPr>
        <p:txBody>
          <a:bodyPr/>
          <a:lstStyle/>
          <a:p>
            <a:r>
              <a:rPr lang="en-US" dirty="0"/>
              <a:t>LOS ANGELES CITY - CRIME ANALYSIS AND STATUS PREDICTION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36217E3D-7327-1EDA-8B71-A76FDF6F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07" y="1431037"/>
            <a:ext cx="5946857" cy="5305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040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92" y="1856195"/>
            <a:ext cx="6243609" cy="3069488"/>
          </a:xfrm>
        </p:spPr>
        <p:txBody>
          <a:bodyPr/>
          <a:lstStyle/>
          <a:p>
            <a:r>
              <a:rPr lang="en-US" sz="5400" dirty="0">
                <a:solidFill>
                  <a:schemeClr val="tx2">
                    <a:lumMod val="90000"/>
                    <a:lumOff val="10000"/>
                  </a:schemeClr>
                </a:solidFill>
                <a:highlight>
                  <a:srgbClr val="D6E0EB"/>
                </a:highlight>
              </a:rPr>
              <a:t>EXPLORATORY 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6CA3-5E65-03DA-0D5C-E388231863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81094" y="3695015"/>
            <a:ext cx="287598" cy="16889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499</TotalTime>
  <Words>948</Words>
  <Application>Microsoft Office PowerPoint</Application>
  <PresentationFormat>Widescreen</PresentationFormat>
  <Paragraphs>181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等线</vt:lpstr>
      <vt:lpstr>Abadi</vt:lpstr>
      <vt:lpstr>-apple-system</vt:lpstr>
      <vt:lpstr>Arial</vt:lpstr>
      <vt:lpstr>Calibri</vt:lpstr>
      <vt:lpstr>Posterama</vt:lpstr>
      <vt:lpstr>Posterama Text Black</vt:lpstr>
      <vt:lpstr>Posterama Text SemiBold</vt:lpstr>
      <vt:lpstr>Söhne</vt:lpstr>
      <vt:lpstr>Wingdings</vt:lpstr>
      <vt:lpstr>Custom</vt:lpstr>
      <vt:lpstr>LOS ANGELES CITY - CRIME ANALYSIS AND STATUS PREDICTION Using Machine learning models  </vt:lpstr>
      <vt:lpstr>Content</vt:lpstr>
      <vt:lpstr>Introduction</vt:lpstr>
      <vt:lpstr>PowerPoint Presentation</vt:lpstr>
      <vt:lpstr>About the Data</vt:lpstr>
      <vt:lpstr>Data Dictionary</vt:lpstr>
      <vt:lpstr>PowerPoint Presentation</vt:lpstr>
      <vt:lpstr>DATA PREPROCESSING</vt:lpstr>
      <vt:lpstr>EXPLORATORY DATA ANALYSIS</vt:lpstr>
      <vt:lpstr>1. NUMBER OF CRIMES AS PER AREA NAME</vt:lpstr>
      <vt:lpstr>2. CRIMES PER YEAR</vt:lpstr>
      <vt:lpstr>3. PRIME CRIME CATEGORIES</vt:lpstr>
      <vt:lpstr>4. CRIMES AS PER PREMISES </vt:lpstr>
      <vt:lpstr>5. CRIMES AS PER MONTH</vt:lpstr>
      <vt:lpstr>6. CRIME PERCENT BY GENDER</vt:lpstr>
      <vt:lpstr>7. DISTRIBUTION OF VICTIM AGE</vt:lpstr>
      <vt:lpstr>8. CRIMES AS PER TIME</vt:lpstr>
      <vt:lpstr>9. STATUS OF THE CRIMES</vt:lpstr>
      <vt:lpstr>TOP WEAPONS USED IN THE CRIME</vt:lpstr>
      <vt:lpstr>CRIMES AS PER LATITUDE AND LONGITUDE</vt:lpstr>
      <vt:lpstr>MACHINE LEARNING MODELS</vt:lpstr>
      <vt:lpstr>TARGET VARIABLE AND PREDICTORS</vt:lpstr>
      <vt:lpstr>Classification Report</vt:lpstr>
      <vt:lpstr>MODEL COMPARISION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ANGELES CITY – CRIME STATUS PREDICTION </dc:title>
  <dc:creator>Manasa Korumilli</dc:creator>
  <cp:lastModifiedBy>Manasa Korumilli</cp:lastModifiedBy>
  <cp:revision>3</cp:revision>
  <dcterms:created xsi:type="dcterms:W3CDTF">2023-11-05T18:12:17Z</dcterms:created>
  <dcterms:modified xsi:type="dcterms:W3CDTF">2023-12-18T02:42:25Z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